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19"/>
    <p:restoredTop sz="94737"/>
  </p:normalViewPr>
  <p:slideViewPr>
    <p:cSldViewPr snapToGrid="0" snapToObjects="1">
      <p:cViewPr varScale="1">
        <p:scale>
          <a:sx n="132" d="100"/>
          <a:sy n="132" d="100"/>
        </p:scale>
        <p:origin x="2800" y="464"/>
      </p:cViewPr>
      <p:guideLst>
        <p:guide orient="horz" pos="2160"/>
        <p:guide pos="2880"/>
      </p:guideLst>
    </p:cSldViewPr>
  </p:slideViewPr>
  <p:notesTextViewPr>
    <p:cViewPr>
      <p:scale>
        <a:sx n="100" d="100"/>
        <a:sy n="100" d="100"/>
      </p:scale>
      <p:origin x="0" y="-16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F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588534-F340-A94D-9605-16FD2C6D92AB}" type="datetimeFigureOut">
              <a:rPr lang="en-FR" smtClean="0"/>
              <a:t>21/02/2025</a:t>
            </a:fld>
            <a:endParaRPr lang="en-FR"/>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F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F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5959C0-925E-394B-84FF-E0B1E05B4D89}" type="slidenum">
              <a:rPr lang="en-FR" smtClean="0"/>
              <a:t>‹#›</a:t>
            </a:fld>
            <a:endParaRPr lang="en-FR"/>
          </a:p>
        </p:txBody>
      </p:sp>
    </p:spTree>
    <p:extLst>
      <p:ext uri="{BB962C8B-B14F-4D97-AF65-F5344CB8AC3E}">
        <p14:creationId xmlns:p14="http://schemas.microsoft.com/office/powerpoint/2010/main" val="369010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800"/>
              </a:spcAft>
            </a:pPr>
            <a:r>
              <a:rPr lang="en-FR"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Good morning everyone,</a:t>
            </a:r>
            <a:endParaRPr lang="en-FR"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FR"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Today, I want to discuss a major shift happening in the tech industry—how digital giants like Microsoft, Oracle, and Amazon are turning to nuclear energy to power their ever-growing needs. With the rise of artificial intelligence, cloud computing, and massive data centers, energy consumption in the tech sector has skyrocketed. Traditional energy sources are struggling to keep up, leading these companies to explore nuclear power as a reliable and sustainable solution.</a:t>
            </a:r>
            <a:endParaRPr lang="en-FR"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FR" dirty="0"/>
          </a:p>
        </p:txBody>
      </p:sp>
      <p:sp>
        <p:nvSpPr>
          <p:cNvPr id="4" name="Slide Number Placeholder 3"/>
          <p:cNvSpPr>
            <a:spLocks noGrp="1"/>
          </p:cNvSpPr>
          <p:nvPr>
            <p:ph type="sldNum" sz="quarter" idx="5"/>
          </p:nvPr>
        </p:nvSpPr>
        <p:spPr/>
        <p:txBody>
          <a:bodyPr/>
          <a:lstStyle/>
          <a:p>
            <a:fld id="{F95959C0-925E-394B-84FF-E0B1E05B4D89}" type="slidenum">
              <a:rPr lang="en-FR" smtClean="0"/>
              <a:t>2</a:t>
            </a:fld>
            <a:endParaRPr lang="en-FR"/>
          </a:p>
        </p:txBody>
      </p:sp>
    </p:spTree>
    <p:extLst>
      <p:ext uri="{BB962C8B-B14F-4D97-AF65-F5344CB8AC3E}">
        <p14:creationId xmlns:p14="http://schemas.microsoft.com/office/powerpoint/2010/main" val="18325720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R" sz="1800" kern="0" dirty="0">
                <a:solidFill>
                  <a:srgbClr val="000000"/>
                </a:solidFill>
                <a:effectLst/>
                <a:latin typeface="Times New Roman" panose="02020603050405020304" pitchFamily="18" charset="0"/>
                <a:ea typeface="Times New Roman" panose="02020603050405020304" pitchFamily="18" charset="0"/>
              </a:rPr>
              <a:t>The digital revolution is fueled by data, and data needs energy. Data centers worldwide consume about 1% of global electricity, and this number is expected to rise dramatically with AI-driven services. These facilities require constant power, and renewable sources like wind and solar, while crucial, are not always reliable. This is where nuclear energy comes in—a source that provides steady, carbon-free electricity.</a:t>
            </a:r>
            <a:r>
              <a:rPr lang="en-FR" dirty="0">
                <a:effectLst/>
              </a:rPr>
              <a:t> </a:t>
            </a:r>
            <a:endParaRPr lang="en-FR" dirty="0"/>
          </a:p>
        </p:txBody>
      </p:sp>
      <p:sp>
        <p:nvSpPr>
          <p:cNvPr id="4" name="Slide Number Placeholder 3"/>
          <p:cNvSpPr>
            <a:spLocks noGrp="1"/>
          </p:cNvSpPr>
          <p:nvPr>
            <p:ph type="sldNum" sz="quarter" idx="5"/>
          </p:nvPr>
        </p:nvSpPr>
        <p:spPr/>
        <p:txBody>
          <a:bodyPr/>
          <a:lstStyle/>
          <a:p>
            <a:fld id="{F95959C0-925E-394B-84FF-E0B1E05B4D89}" type="slidenum">
              <a:rPr lang="en-FR" smtClean="0"/>
              <a:t>3</a:t>
            </a:fld>
            <a:endParaRPr lang="en-FR"/>
          </a:p>
        </p:txBody>
      </p:sp>
    </p:spTree>
    <p:extLst>
      <p:ext uri="{BB962C8B-B14F-4D97-AF65-F5344CB8AC3E}">
        <p14:creationId xmlns:p14="http://schemas.microsoft.com/office/powerpoint/2010/main" val="1934108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R" sz="1800" kern="0" dirty="0">
                <a:solidFill>
                  <a:srgbClr val="000000"/>
                </a:solidFill>
                <a:effectLst/>
                <a:latin typeface="Times New Roman" panose="02020603050405020304" pitchFamily="18" charset="0"/>
                <a:ea typeface="Times New Roman" panose="02020603050405020304" pitchFamily="18" charset="0"/>
              </a:rPr>
              <a:t>One of the most striking examples of this shift is Microsoft’s decision to invest in the revival of nuclear plants. Recently, the company announced plans to reopen Unit 1 of the Three Mile Island nuclear plant in Pennsylvania, which had been shut down since 2019. This marks a significant move for the industry, as it signals a commitment to long-term, low-carbon energy solutions.</a:t>
            </a:r>
            <a:r>
              <a:rPr lang="en-FR" dirty="0">
                <a:effectLst/>
              </a:rPr>
              <a:t> </a:t>
            </a:r>
            <a:endParaRPr lang="en-FR" dirty="0"/>
          </a:p>
        </p:txBody>
      </p:sp>
      <p:sp>
        <p:nvSpPr>
          <p:cNvPr id="4" name="Slide Number Placeholder 3"/>
          <p:cNvSpPr>
            <a:spLocks noGrp="1"/>
          </p:cNvSpPr>
          <p:nvPr>
            <p:ph type="sldNum" sz="quarter" idx="5"/>
          </p:nvPr>
        </p:nvSpPr>
        <p:spPr/>
        <p:txBody>
          <a:bodyPr/>
          <a:lstStyle/>
          <a:p>
            <a:fld id="{F95959C0-925E-394B-84FF-E0B1E05B4D89}" type="slidenum">
              <a:rPr lang="en-FR" smtClean="0"/>
              <a:t>4</a:t>
            </a:fld>
            <a:endParaRPr lang="en-FR"/>
          </a:p>
        </p:txBody>
      </p:sp>
    </p:spTree>
    <p:extLst>
      <p:ext uri="{BB962C8B-B14F-4D97-AF65-F5344CB8AC3E}">
        <p14:creationId xmlns:p14="http://schemas.microsoft.com/office/powerpoint/2010/main" val="13230881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800"/>
              </a:spcAft>
            </a:pPr>
            <a:r>
              <a:rPr lang="en-FR"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Tech giants are choosing nuclear power for several reasons:</a:t>
            </a:r>
            <a:endParaRPr lang="en-FR" sz="18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Font typeface="+mj-lt"/>
              <a:buAutoNum type="arabicPeriod"/>
              <a:tabLst>
                <a:tab pos="457200" algn="l"/>
              </a:tabLst>
            </a:pPr>
            <a:r>
              <a:rPr lang="en-FR"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Reliability</a:t>
            </a:r>
            <a:r>
              <a:rPr lang="en-FR"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 Unlike solar or wind, nuclear provides a stable power supply, essential for running data centers 24/7.</a:t>
            </a:r>
            <a:endParaRPr lang="en-FR" sz="1800"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Font typeface="+mj-lt"/>
              <a:buAutoNum type="arabicPeriod"/>
              <a:tabLst>
                <a:tab pos="457200" algn="l"/>
              </a:tabLst>
            </a:pPr>
            <a:r>
              <a:rPr lang="en-FR"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Sustainability</a:t>
            </a:r>
            <a:r>
              <a:rPr lang="en-FR"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 As governments push for carbon neutrality, nuclear energy helps reduce emissions while meeting energy demands.</a:t>
            </a:r>
            <a:endParaRPr lang="en-FR" sz="1800"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p>
            <a:pPr marL="342900" lvl="0" indent="-342900">
              <a:lnSpc>
                <a:spcPct val="115000"/>
              </a:lnSpc>
              <a:spcAft>
                <a:spcPts val="800"/>
              </a:spcAft>
              <a:buFont typeface="+mj-lt"/>
              <a:buAutoNum type="arabicPeriod"/>
              <a:tabLst>
                <a:tab pos="457200" algn="l"/>
              </a:tabLst>
            </a:pPr>
            <a:r>
              <a:rPr lang="en-FR"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Innovation</a:t>
            </a:r>
            <a:r>
              <a:rPr lang="en-FR"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 Companies are also exploring new nuclear technologies, like small modular reactors (SMRs), which could offer safer and more flexible energy solutions in the future.</a:t>
            </a:r>
            <a:endParaRPr lang="en-FR" sz="1800"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endParaRPr>
          </a:p>
          <a:p>
            <a:endParaRPr lang="en-FR" dirty="0"/>
          </a:p>
        </p:txBody>
      </p:sp>
      <p:sp>
        <p:nvSpPr>
          <p:cNvPr id="4" name="Slide Number Placeholder 3"/>
          <p:cNvSpPr>
            <a:spLocks noGrp="1"/>
          </p:cNvSpPr>
          <p:nvPr>
            <p:ph type="sldNum" sz="quarter" idx="5"/>
          </p:nvPr>
        </p:nvSpPr>
        <p:spPr/>
        <p:txBody>
          <a:bodyPr/>
          <a:lstStyle/>
          <a:p>
            <a:fld id="{F95959C0-925E-394B-84FF-E0B1E05B4D89}" type="slidenum">
              <a:rPr lang="en-FR" smtClean="0"/>
              <a:t>5</a:t>
            </a:fld>
            <a:endParaRPr lang="en-FR"/>
          </a:p>
        </p:txBody>
      </p:sp>
    </p:spTree>
    <p:extLst>
      <p:ext uri="{BB962C8B-B14F-4D97-AF65-F5344CB8AC3E}">
        <p14:creationId xmlns:p14="http://schemas.microsoft.com/office/powerpoint/2010/main" val="14325311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FR" sz="1800" kern="0" dirty="0">
                <a:solidFill>
                  <a:srgbClr val="000000"/>
                </a:solidFill>
                <a:effectLst/>
                <a:latin typeface="Times New Roman" panose="02020603050405020304" pitchFamily="18" charset="0"/>
                <a:ea typeface="Times New Roman" panose="02020603050405020304" pitchFamily="18" charset="0"/>
              </a:rPr>
              <a:t>Despite its advantages, nuclear energy comes with challenges. Safety remains a public concern, given past incidents like Chernobyl and Fukushima. High costs and regulatory hurdles also slow down development. However, with new safety measures and technological advancements, nuclear energy is becoming a more attractive option for industries seeking stable power.</a:t>
            </a:r>
            <a:r>
              <a:rPr lang="en-FR" dirty="0">
                <a:effectLst/>
              </a:rPr>
              <a:t> </a:t>
            </a:r>
            <a:endParaRPr lang="en-FR" dirty="0"/>
          </a:p>
        </p:txBody>
      </p:sp>
      <p:sp>
        <p:nvSpPr>
          <p:cNvPr id="4" name="Slide Number Placeholder 3"/>
          <p:cNvSpPr>
            <a:spLocks noGrp="1"/>
          </p:cNvSpPr>
          <p:nvPr>
            <p:ph type="sldNum" sz="quarter" idx="5"/>
          </p:nvPr>
        </p:nvSpPr>
        <p:spPr/>
        <p:txBody>
          <a:bodyPr/>
          <a:lstStyle/>
          <a:p>
            <a:fld id="{F95959C0-925E-394B-84FF-E0B1E05B4D89}" type="slidenum">
              <a:rPr lang="en-FR" smtClean="0"/>
              <a:t>6</a:t>
            </a:fld>
            <a:endParaRPr lang="en-FR"/>
          </a:p>
        </p:txBody>
      </p:sp>
    </p:spTree>
    <p:extLst>
      <p:ext uri="{BB962C8B-B14F-4D97-AF65-F5344CB8AC3E}">
        <p14:creationId xmlns:p14="http://schemas.microsoft.com/office/powerpoint/2010/main" val="1110115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5000"/>
              </a:lnSpc>
              <a:spcAft>
                <a:spcPts val="800"/>
              </a:spcAft>
            </a:pPr>
            <a:r>
              <a:rPr lang="en-FR"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The tech industry’s shift toward nuclear energy is a game-changer. As AI and cloud services grow, companies must ensure they have sustainable and reliable energy sources. Nuclear power, despite its challenges, offers a promising solution. With major players like Microsoft leading the way, we may see a new era where technology and nuclear energy work hand in hand to power the future.</a:t>
            </a:r>
            <a:endParaRPr lang="en-FR" sz="18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15000"/>
              </a:lnSpc>
              <a:spcAft>
                <a:spcPts val="800"/>
              </a:spcAft>
            </a:pPr>
            <a:r>
              <a:rPr lang="en-FR"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Thank you. </a:t>
            </a:r>
            <a:r>
              <a:rPr lang="en-FR" sz="1800" kern="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I’m happy to take any questions.</a:t>
            </a:r>
            <a:endParaRPr lang="en-FR" sz="1800" kern="100">
              <a:effectLst/>
              <a:latin typeface="Aptos" panose="020B0004020202020204" pitchFamily="34" charset="0"/>
              <a:ea typeface="Aptos" panose="020B0004020202020204" pitchFamily="34" charset="0"/>
              <a:cs typeface="Times New Roman" panose="02020603050405020304" pitchFamily="18" charset="0"/>
            </a:endParaRPr>
          </a:p>
          <a:p>
            <a:endParaRPr lang="en-FR"/>
          </a:p>
        </p:txBody>
      </p:sp>
      <p:sp>
        <p:nvSpPr>
          <p:cNvPr id="4" name="Slide Number Placeholder 3"/>
          <p:cNvSpPr>
            <a:spLocks noGrp="1"/>
          </p:cNvSpPr>
          <p:nvPr>
            <p:ph type="sldNum" sz="quarter" idx="5"/>
          </p:nvPr>
        </p:nvSpPr>
        <p:spPr/>
        <p:txBody>
          <a:bodyPr/>
          <a:lstStyle/>
          <a:p>
            <a:fld id="{F95959C0-925E-394B-84FF-E0B1E05B4D89}" type="slidenum">
              <a:rPr lang="en-FR" smtClean="0"/>
              <a:t>7</a:t>
            </a:fld>
            <a:endParaRPr lang="en-FR"/>
          </a:p>
        </p:txBody>
      </p:sp>
    </p:spTree>
    <p:extLst>
      <p:ext uri="{BB962C8B-B14F-4D97-AF65-F5344CB8AC3E}">
        <p14:creationId xmlns:p14="http://schemas.microsoft.com/office/powerpoint/2010/main" val="1981143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2/21/25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2/21/25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2/21/25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2/21/25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2/21/25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2/21/25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2/21/25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Smoke from a factory">
            <a:extLst>
              <a:ext uri="{FF2B5EF4-FFF2-40B4-BE49-F238E27FC236}">
                <a16:creationId xmlns:a16="http://schemas.microsoft.com/office/drawing/2014/main" id="{4BC7F2BE-B27C-FA9E-7DF2-39CCF5DE17C9}"/>
              </a:ext>
            </a:extLst>
          </p:cNvPr>
          <p:cNvPicPr>
            <a:picLocks noChangeAspect="1"/>
          </p:cNvPicPr>
          <p:nvPr/>
        </p:nvPicPr>
        <p:blipFill>
          <a:blip r:embed="rId2"/>
          <a:srcRect l="2432" r="8567" b="-1"/>
          <a:stretch/>
        </p:blipFill>
        <p:spPr>
          <a:xfrm>
            <a:off x="20" y="10"/>
            <a:ext cx="9143980" cy="6857990"/>
          </a:xfrm>
          <a:prstGeom prst="rect">
            <a:avLst/>
          </a:prstGeom>
        </p:spPr>
      </p:pic>
      <p:sp useBgFill="1">
        <p:nvSpPr>
          <p:cNvPr id="9" name="Rectangle 8">
            <a:extLst>
              <a:ext uri="{FF2B5EF4-FFF2-40B4-BE49-F238E27FC236}">
                <a16:creationId xmlns:a16="http://schemas.microsoft.com/office/drawing/2014/main" id="{8870DEF6-46A2-D4F8-8BE6-91165D93E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950" y="1860919"/>
            <a:ext cx="3731460" cy="3108645"/>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67896" y="2299176"/>
            <a:ext cx="3098526" cy="1571164"/>
          </a:xfrm>
        </p:spPr>
        <p:txBody>
          <a:bodyPr anchor="t">
            <a:normAutofit/>
          </a:bodyPr>
          <a:lstStyle/>
          <a:p>
            <a:pPr algn="l"/>
            <a:r>
              <a:rPr lang="en-GB" sz="3100"/>
              <a:t>Tech Giants and Nuclear Energy</a:t>
            </a:r>
          </a:p>
        </p:txBody>
      </p:sp>
      <p:sp>
        <p:nvSpPr>
          <p:cNvPr id="3" name="Subtitle 2"/>
          <p:cNvSpPr>
            <a:spLocks noGrp="1"/>
          </p:cNvSpPr>
          <p:nvPr>
            <p:ph type="subTitle" idx="1"/>
          </p:nvPr>
        </p:nvSpPr>
        <p:spPr>
          <a:xfrm>
            <a:off x="1567896" y="4199213"/>
            <a:ext cx="3143954" cy="598548"/>
          </a:xfrm>
        </p:spPr>
        <p:txBody>
          <a:bodyPr anchor="ctr">
            <a:normAutofit/>
          </a:bodyPr>
          <a:lstStyle/>
          <a:p>
            <a:pPr algn="l"/>
            <a:r>
              <a:rPr lang="en-GB" sz="1600"/>
              <a:t>How Big Tech is Turning to Nuclear Power for Sustainability</a:t>
            </a:r>
          </a:p>
        </p:txBody>
      </p:sp>
      <p:cxnSp>
        <p:nvCxnSpPr>
          <p:cNvPr id="11" name="Straight Connector 10">
            <a:extLst>
              <a:ext uri="{FF2B5EF4-FFF2-40B4-BE49-F238E27FC236}">
                <a16:creationId xmlns:a16="http://schemas.microsoft.com/office/drawing/2014/main" id="{522632D6-DED9-FDEC-FD9F-09FF0A4544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652377" y="4034776"/>
            <a:ext cx="552704"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3" name="Rectangle 2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GB" sz="3500"/>
              <a:t>Introduction</a:t>
            </a:r>
          </a:p>
        </p:txBody>
      </p:sp>
      <p:sp>
        <p:nvSpPr>
          <p:cNvPr id="3" name="Content Placeholder 2"/>
          <p:cNvSpPr>
            <a:spLocks noGrp="1"/>
          </p:cNvSpPr>
          <p:nvPr>
            <p:ph idx="1"/>
          </p:nvPr>
        </p:nvSpPr>
        <p:spPr>
          <a:xfrm>
            <a:off x="571351" y="2743200"/>
            <a:ext cx="3485179" cy="3613149"/>
          </a:xfrm>
        </p:spPr>
        <p:txBody>
          <a:bodyPr anchor="ctr">
            <a:normAutofit/>
          </a:bodyPr>
          <a:lstStyle/>
          <a:p>
            <a:pPr marL="0" indent="0">
              <a:buNone/>
            </a:pPr>
            <a:r>
              <a:rPr lang="en-GB" sz="1700"/>
              <a:t>Tech companies require more energy than ever.</a:t>
            </a:r>
          </a:p>
          <a:p>
            <a:pPr marL="0" indent="0">
              <a:buNone/>
            </a:pPr>
            <a:endParaRPr lang="en-GB" sz="1700"/>
          </a:p>
          <a:p>
            <a:pPr marL="0" indent="0">
              <a:buNone/>
            </a:pPr>
            <a:r>
              <a:rPr lang="en-GB" sz="1700"/>
              <a:t>AI, cloud computing, and data centers drive demand.</a:t>
            </a:r>
          </a:p>
          <a:p>
            <a:pPr marL="0" indent="0">
              <a:buNone/>
            </a:pPr>
            <a:endParaRPr lang="en-GB" sz="1700"/>
          </a:p>
          <a:p>
            <a:pPr marL="0" indent="0">
              <a:buNone/>
            </a:pPr>
            <a:r>
              <a:rPr lang="en-GB" sz="1700"/>
              <a:t>Traditional energy sources are not sufficient.</a:t>
            </a:r>
          </a:p>
        </p:txBody>
      </p:sp>
      <p:pic>
        <p:nvPicPr>
          <p:cNvPr id="4" name="Picture 3" descr="A_modern_data_center_with_rows_of_illuminated_serv.converted.png">
            <a:extLst>
              <a:ext uri="{FF2B5EF4-FFF2-40B4-BE49-F238E27FC236}">
                <a16:creationId xmlns:a16="http://schemas.microsoft.com/office/drawing/2014/main" id="{B80CA6D7-42B4-7FD8-23AE-A44608DC8EBE}"/>
              </a:ext>
            </a:extLst>
          </p:cNvPr>
          <p:cNvPicPr>
            <a:picLocks noChangeAspect="1"/>
          </p:cNvPicPr>
          <p:nvPr/>
        </p:nvPicPr>
        <p:blipFill>
          <a:blip r:embed="rId3"/>
          <a:srcRect l="17564" r="15694"/>
          <a:stretch/>
        </p:blipFill>
        <p:spPr>
          <a:xfrm>
            <a:off x="4572000" y="1"/>
            <a:ext cx="4577118" cy="6858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6" name="Rectangle 15">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GB" sz="3500"/>
              <a:t>The Energy Challenge</a:t>
            </a:r>
          </a:p>
        </p:txBody>
      </p:sp>
      <p:sp>
        <p:nvSpPr>
          <p:cNvPr id="3" name="Content Placeholder 2"/>
          <p:cNvSpPr>
            <a:spLocks noGrp="1"/>
          </p:cNvSpPr>
          <p:nvPr>
            <p:ph idx="1"/>
          </p:nvPr>
        </p:nvSpPr>
        <p:spPr>
          <a:xfrm>
            <a:off x="571351" y="2743200"/>
            <a:ext cx="3485179" cy="3613149"/>
          </a:xfrm>
        </p:spPr>
        <p:txBody>
          <a:bodyPr anchor="ctr">
            <a:normAutofit/>
          </a:bodyPr>
          <a:lstStyle/>
          <a:p>
            <a:pPr marL="0" indent="0">
              <a:buNone/>
            </a:pPr>
            <a:r>
              <a:rPr lang="en-GB" sz="1700"/>
              <a:t>Data centers consume about 1% of global electricity.</a:t>
            </a:r>
          </a:p>
          <a:p>
            <a:pPr marL="0" indent="0">
              <a:buNone/>
            </a:pPr>
            <a:endParaRPr lang="en-GB" sz="1700"/>
          </a:p>
          <a:p>
            <a:pPr marL="0" indent="0">
              <a:buNone/>
            </a:pPr>
            <a:r>
              <a:rPr lang="en-GB" sz="1700"/>
              <a:t>Energy needs will increase with AI advancements.</a:t>
            </a:r>
          </a:p>
          <a:p>
            <a:pPr marL="0" indent="0">
              <a:buNone/>
            </a:pPr>
            <a:endParaRPr lang="en-GB" sz="1700"/>
          </a:p>
          <a:p>
            <a:pPr marL="0" indent="0">
              <a:buNone/>
            </a:pPr>
            <a:r>
              <a:rPr lang="en-GB" sz="1700"/>
              <a:t>Renewable sources are useful but not always reliable.</a:t>
            </a:r>
          </a:p>
        </p:txBody>
      </p:sp>
      <p:pic>
        <p:nvPicPr>
          <p:cNvPr id="5" name="Picture 4" descr="Aerial view of a city skyline">
            <a:extLst>
              <a:ext uri="{FF2B5EF4-FFF2-40B4-BE49-F238E27FC236}">
                <a16:creationId xmlns:a16="http://schemas.microsoft.com/office/drawing/2014/main" id="{82B0C8CF-8FAE-2413-F348-66F2C3D28CA0}"/>
              </a:ext>
            </a:extLst>
          </p:cNvPr>
          <p:cNvPicPr>
            <a:picLocks noChangeAspect="1"/>
          </p:cNvPicPr>
          <p:nvPr/>
        </p:nvPicPr>
        <p:blipFill>
          <a:blip r:embed="rId3"/>
          <a:srcRect l="26366" r="29083" b="-2"/>
          <a:stretch/>
        </p:blipFill>
        <p:spPr>
          <a:xfrm>
            <a:off x="4572000" y="1"/>
            <a:ext cx="4577118" cy="6858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6" name="Rectangle 15">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GB" sz="3500"/>
              <a:t>Microsoft and Three Mile Island</a:t>
            </a:r>
          </a:p>
        </p:txBody>
      </p:sp>
      <p:sp>
        <p:nvSpPr>
          <p:cNvPr id="3" name="Content Placeholder 2"/>
          <p:cNvSpPr>
            <a:spLocks noGrp="1"/>
          </p:cNvSpPr>
          <p:nvPr>
            <p:ph idx="1"/>
          </p:nvPr>
        </p:nvSpPr>
        <p:spPr>
          <a:xfrm>
            <a:off x="571351" y="2743200"/>
            <a:ext cx="3485179" cy="3613149"/>
          </a:xfrm>
        </p:spPr>
        <p:txBody>
          <a:bodyPr anchor="ctr">
            <a:normAutofit/>
          </a:bodyPr>
          <a:lstStyle/>
          <a:p>
            <a:pPr marL="0" indent="0">
              <a:buNone/>
            </a:pPr>
            <a:r>
              <a:rPr lang="en-GB" sz="1700"/>
              <a:t>Microsoft is investing in nuclear energy.</a:t>
            </a:r>
          </a:p>
          <a:p>
            <a:pPr marL="0" indent="0">
              <a:buNone/>
            </a:pPr>
            <a:endParaRPr lang="en-GB" sz="1700"/>
          </a:p>
          <a:p>
            <a:pPr marL="0" indent="0">
              <a:buNone/>
            </a:pPr>
            <a:r>
              <a:rPr lang="en-GB" sz="1700"/>
              <a:t>Plans to reopen Unit 1 of Three Mile Island.</a:t>
            </a:r>
          </a:p>
          <a:p>
            <a:pPr marL="0" indent="0">
              <a:buNone/>
            </a:pPr>
            <a:endParaRPr lang="en-GB" sz="1700"/>
          </a:p>
          <a:p>
            <a:pPr marL="0" indent="0">
              <a:buNone/>
            </a:pPr>
            <a:r>
              <a:rPr lang="en-GB" sz="1700"/>
              <a:t>Aiming for long-term, low-carbon energy solutions.</a:t>
            </a:r>
          </a:p>
        </p:txBody>
      </p:sp>
      <p:pic>
        <p:nvPicPr>
          <p:cNvPr id="4" name="Picture 3" descr="A_realistic_depiction_of_a_nuclear_power_plant_ins.converted.png">
            <a:extLst>
              <a:ext uri="{FF2B5EF4-FFF2-40B4-BE49-F238E27FC236}">
                <a16:creationId xmlns:a16="http://schemas.microsoft.com/office/drawing/2014/main" id="{D80F2D7A-DA15-582A-B47A-CBE03B42F79E}"/>
              </a:ext>
            </a:extLst>
          </p:cNvPr>
          <p:cNvPicPr>
            <a:picLocks noChangeAspect="1"/>
          </p:cNvPicPr>
          <p:nvPr/>
        </p:nvPicPr>
        <p:blipFill>
          <a:blip r:embed="rId3"/>
          <a:srcRect l="12275" r="20983"/>
          <a:stretch/>
        </p:blipFill>
        <p:spPr>
          <a:xfrm>
            <a:off x="4572000" y="1"/>
            <a:ext cx="4577118" cy="6858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GB" sz="3500"/>
              <a:t>Why Nuclear?</a:t>
            </a:r>
          </a:p>
        </p:txBody>
      </p:sp>
      <p:sp>
        <p:nvSpPr>
          <p:cNvPr id="3" name="Content Placeholder 2"/>
          <p:cNvSpPr>
            <a:spLocks noGrp="1"/>
          </p:cNvSpPr>
          <p:nvPr>
            <p:ph idx="1"/>
          </p:nvPr>
        </p:nvSpPr>
        <p:spPr>
          <a:xfrm>
            <a:off x="571351" y="2743200"/>
            <a:ext cx="3485179" cy="3613149"/>
          </a:xfrm>
        </p:spPr>
        <p:txBody>
          <a:bodyPr anchor="ctr">
            <a:normAutofit/>
          </a:bodyPr>
          <a:lstStyle/>
          <a:p>
            <a:pPr marL="0" indent="0">
              <a:buNone/>
            </a:pPr>
            <a:r>
              <a:rPr lang="en-GB" sz="1700"/>
              <a:t>Reliability: Stable power supply 24/7.</a:t>
            </a:r>
          </a:p>
          <a:p>
            <a:pPr marL="0" indent="0">
              <a:buNone/>
            </a:pPr>
            <a:endParaRPr lang="en-GB" sz="1700"/>
          </a:p>
          <a:p>
            <a:pPr marL="0" indent="0">
              <a:buNone/>
            </a:pPr>
            <a:r>
              <a:rPr lang="en-GB" sz="1700"/>
              <a:t>Sustainability: Carbon-free energy source.</a:t>
            </a:r>
          </a:p>
          <a:p>
            <a:pPr marL="0" indent="0">
              <a:buNone/>
            </a:pPr>
            <a:endParaRPr lang="en-GB" sz="1700"/>
          </a:p>
          <a:p>
            <a:pPr marL="0" indent="0">
              <a:buNone/>
            </a:pPr>
            <a:r>
              <a:rPr lang="en-GB" sz="1700"/>
              <a:t>Innovation: Small modular reactors (SMRs) offer new possibilities.</a:t>
            </a:r>
          </a:p>
        </p:txBody>
      </p:sp>
      <p:pic>
        <p:nvPicPr>
          <p:cNvPr id="4" name="Picture 3" descr="An_infographic_illustrating_the_benefits_of_nuclea.converted.png">
            <a:extLst>
              <a:ext uri="{FF2B5EF4-FFF2-40B4-BE49-F238E27FC236}">
                <a16:creationId xmlns:a16="http://schemas.microsoft.com/office/drawing/2014/main" id="{DCFD07EE-844F-A034-D413-A8B419F68757}"/>
              </a:ext>
            </a:extLst>
          </p:cNvPr>
          <p:cNvPicPr>
            <a:picLocks noChangeAspect="1"/>
          </p:cNvPicPr>
          <p:nvPr/>
        </p:nvPicPr>
        <p:blipFill>
          <a:blip r:embed="rId3"/>
          <a:srcRect l="11165" r="22093"/>
          <a:stretch/>
        </p:blipFill>
        <p:spPr>
          <a:xfrm>
            <a:off x="4572000" y="1"/>
            <a:ext cx="4577118" cy="6858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033" name="Rectangle 1032">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GB" sz="3500"/>
              <a:t>Challenges and Concerns</a:t>
            </a:r>
          </a:p>
        </p:txBody>
      </p:sp>
      <p:sp>
        <p:nvSpPr>
          <p:cNvPr id="3" name="Content Placeholder 2"/>
          <p:cNvSpPr>
            <a:spLocks noGrp="1"/>
          </p:cNvSpPr>
          <p:nvPr>
            <p:ph idx="1"/>
          </p:nvPr>
        </p:nvSpPr>
        <p:spPr>
          <a:xfrm>
            <a:off x="571351" y="2743200"/>
            <a:ext cx="3485179" cy="3613149"/>
          </a:xfrm>
        </p:spPr>
        <p:txBody>
          <a:bodyPr anchor="ctr">
            <a:normAutofit/>
          </a:bodyPr>
          <a:lstStyle/>
          <a:p>
            <a:pPr marL="0" indent="0">
              <a:buNone/>
            </a:pPr>
            <a:r>
              <a:rPr lang="en-GB" sz="1700"/>
              <a:t>Safety concerns due to past nuclear incidents.</a:t>
            </a:r>
          </a:p>
          <a:p>
            <a:pPr marL="0" indent="0">
              <a:buNone/>
            </a:pPr>
            <a:endParaRPr lang="en-GB" sz="1700"/>
          </a:p>
          <a:p>
            <a:pPr marL="0" indent="0">
              <a:buNone/>
            </a:pPr>
            <a:r>
              <a:rPr lang="en-GB" sz="1700"/>
              <a:t>High costs and regulatory issues.</a:t>
            </a:r>
          </a:p>
          <a:p>
            <a:pPr marL="0" indent="0">
              <a:buNone/>
            </a:pPr>
            <a:endParaRPr lang="en-GB" sz="1700"/>
          </a:p>
          <a:p>
            <a:pPr marL="0" indent="0">
              <a:buNone/>
            </a:pPr>
            <a:r>
              <a:rPr lang="en-GB" sz="1700"/>
              <a:t>Need for advanced safety measures and innovation.</a:t>
            </a:r>
          </a:p>
        </p:txBody>
      </p:sp>
      <p:pic>
        <p:nvPicPr>
          <p:cNvPr id="1026" name="Picture 2" descr="A conceptual illustration of nuclear energy risks and benefits, featuring a balanced scale with a nuclear power plant on one side and a hazard symbol (radiation warning) on the other, representing the pros and cons of nuclear energy.">
            <a:extLst>
              <a:ext uri="{FF2B5EF4-FFF2-40B4-BE49-F238E27FC236}">
                <a16:creationId xmlns:a16="http://schemas.microsoft.com/office/drawing/2014/main" id="{C9C34D00-C211-C9EC-709F-E9C28BBE44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3424" r="9835"/>
          <a:stretch/>
        </p:blipFill>
        <p:spPr bwMode="auto">
          <a:xfrm>
            <a:off x="4572000" y="1"/>
            <a:ext cx="4577118"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3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057" name="Rectangle 2056">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391835"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71352" y="350196"/>
            <a:ext cx="3485178" cy="1624520"/>
          </a:xfrm>
        </p:spPr>
        <p:txBody>
          <a:bodyPr anchor="ctr">
            <a:normAutofit/>
          </a:bodyPr>
          <a:lstStyle/>
          <a:p>
            <a:r>
              <a:rPr lang="en-GB" sz="3500"/>
              <a:t>Conclusion</a:t>
            </a:r>
          </a:p>
        </p:txBody>
      </p:sp>
      <p:sp>
        <p:nvSpPr>
          <p:cNvPr id="3" name="Content Placeholder 2"/>
          <p:cNvSpPr>
            <a:spLocks noGrp="1"/>
          </p:cNvSpPr>
          <p:nvPr>
            <p:ph idx="1"/>
          </p:nvPr>
        </p:nvSpPr>
        <p:spPr>
          <a:xfrm>
            <a:off x="571351" y="2743200"/>
            <a:ext cx="3485179" cy="3613149"/>
          </a:xfrm>
        </p:spPr>
        <p:txBody>
          <a:bodyPr anchor="ctr">
            <a:normAutofit/>
          </a:bodyPr>
          <a:lstStyle/>
          <a:p>
            <a:pPr marL="0" indent="0">
              <a:buNone/>
            </a:pPr>
            <a:r>
              <a:rPr lang="en-GB" sz="1700"/>
              <a:t>Tech industry requires sustainable energy solutions.</a:t>
            </a:r>
          </a:p>
          <a:p>
            <a:pPr marL="0" indent="0">
              <a:buNone/>
            </a:pPr>
            <a:endParaRPr lang="en-GB" sz="1700"/>
          </a:p>
          <a:p>
            <a:pPr marL="0" indent="0">
              <a:buNone/>
            </a:pPr>
            <a:r>
              <a:rPr lang="en-GB" sz="1700"/>
              <a:t>Nuclear power offers reliability and low-carbon benefits.</a:t>
            </a:r>
          </a:p>
          <a:p>
            <a:pPr marL="0" indent="0">
              <a:buNone/>
            </a:pPr>
            <a:endParaRPr lang="en-GB" sz="1700"/>
          </a:p>
          <a:p>
            <a:pPr marL="0" indent="0">
              <a:buNone/>
            </a:pPr>
            <a:r>
              <a:rPr lang="en-GB" sz="1700"/>
              <a:t>Companies like Microsoft are leading the transition.</a:t>
            </a:r>
          </a:p>
          <a:p>
            <a:pPr marL="0" indent="0">
              <a:buNone/>
            </a:pPr>
            <a:endParaRPr lang="en-GB" sz="1700"/>
          </a:p>
          <a:p>
            <a:pPr marL="0" indent="0">
              <a:buNone/>
            </a:pPr>
            <a:r>
              <a:rPr lang="en-GB" sz="1700"/>
              <a:t>The future of tech and energy is evolving together.</a:t>
            </a:r>
          </a:p>
        </p:txBody>
      </p:sp>
      <p:pic>
        <p:nvPicPr>
          <p:cNvPr id="2050" name="Picture 2" descr="A futuristic city powered by clean energy, featuring glowing skyscrapers, wind turbines, and a nuclear power plant integrated with renewable sources, symbolizing a sustainable energy future.">
            <a:extLst>
              <a:ext uri="{FF2B5EF4-FFF2-40B4-BE49-F238E27FC236}">
                <a16:creationId xmlns:a16="http://schemas.microsoft.com/office/drawing/2014/main" id="{384BA93A-BDF6-AAC8-73D7-69A639F32A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3316" r="19943"/>
          <a:stretch/>
        </p:blipFill>
        <p:spPr bwMode="auto">
          <a:xfrm>
            <a:off x="4572000" y="1"/>
            <a:ext cx="4577118" cy="6858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TotalTime>
  <Words>645</Words>
  <Application>Microsoft Macintosh PowerPoint</Application>
  <PresentationFormat>On-screen Show (4:3)</PresentationFormat>
  <Paragraphs>57</Paragraphs>
  <Slides>7</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Arial</vt:lpstr>
      <vt:lpstr>Calibri</vt:lpstr>
      <vt:lpstr>Times New Roman</vt:lpstr>
      <vt:lpstr>Office Theme</vt:lpstr>
      <vt:lpstr>Tech Giants and Nuclear Energy</vt:lpstr>
      <vt:lpstr>Introduction</vt:lpstr>
      <vt:lpstr>The Energy Challenge</vt:lpstr>
      <vt:lpstr>Microsoft and Three Mile Island</vt:lpstr>
      <vt:lpstr>Why Nuclear?</vt:lpstr>
      <vt:lpstr>Challenges and Concerns</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Clément Roume</cp:lastModifiedBy>
  <cp:revision>3</cp:revision>
  <dcterms:created xsi:type="dcterms:W3CDTF">2013-01-27T09:14:16Z</dcterms:created>
  <dcterms:modified xsi:type="dcterms:W3CDTF">2025-02-21T10:34:56Z</dcterms:modified>
  <cp:category/>
</cp:coreProperties>
</file>

<file path=docProps/thumbnail.jpeg>
</file>